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ED35"/>
    <a:srgbClr val="07202B"/>
    <a:srgbClr val="085776"/>
    <a:srgbClr val="35A4AD"/>
    <a:srgbClr val="63C7CF"/>
    <a:srgbClr val="03233A"/>
    <a:srgbClr val="0001FC"/>
    <a:srgbClr val="2054D9"/>
    <a:srgbClr val="0E326C"/>
    <a:srgbClr val="053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D51151-015E-C404-78C2-49EE838FCCF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35A4AD"/>
              </a:gs>
              <a:gs pos="46000">
                <a:srgbClr val="085776"/>
              </a:gs>
              <a:gs pos="100000">
                <a:srgbClr val="07202B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12D37-8CF3-00C5-388C-7F47843B4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537" y="1540979"/>
            <a:ext cx="6818245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6CED35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3EC4F-0A69-D142-C16E-9FC56F339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537" y="4273826"/>
            <a:ext cx="6818245" cy="9839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ahnschrift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10C5F-BEF8-3A66-2070-F1B7DB7F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BF262-F8F3-61BA-A081-DF10E94B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0536" y="6356350"/>
            <a:ext cx="3342863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 blue green and grey arrows&#10;&#10;AI-generated content may be incorrect.">
            <a:extLst>
              <a:ext uri="{FF2B5EF4-FFF2-40B4-BE49-F238E27FC236}">
                <a16:creationId xmlns:a16="http://schemas.microsoft.com/office/drawing/2014/main" id="{481F84AD-12E1-28CA-6563-97B06EB0A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812941"/>
            <a:ext cx="2920138" cy="605726"/>
          </a:xfrm>
          <a:prstGeom prst="rect">
            <a:avLst/>
          </a:prstGeom>
        </p:spPr>
      </p:pic>
      <p:pic>
        <p:nvPicPr>
          <p:cNvPr id="11" name="Picture 10" descr="A logo with white letters and blue green and white stripes&#10;&#10;AI-generated content may be incorrect.">
            <a:extLst>
              <a:ext uri="{FF2B5EF4-FFF2-40B4-BE49-F238E27FC236}">
                <a16:creationId xmlns:a16="http://schemas.microsoft.com/office/drawing/2014/main" id="{CF3007DE-5868-0432-0964-F7050BBB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1" y="535451"/>
            <a:ext cx="2751929" cy="1651157"/>
          </a:xfrm>
          <a:prstGeom prst="rect">
            <a:avLst/>
          </a:prstGeom>
        </p:spPr>
      </p:pic>
      <p:pic>
        <p:nvPicPr>
          <p:cNvPr id="13" name="Picture 12" descr="A close up of a robot&#10;&#10;AI-generated content may be incorrect.">
            <a:extLst>
              <a:ext uri="{FF2B5EF4-FFF2-40B4-BE49-F238E27FC236}">
                <a16:creationId xmlns:a16="http://schemas.microsoft.com/office/drawing/2014/main" id="{332F8F4F-E377-6A21-224C-CEEFDC2AFE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5" y="2579514"/>
            <a:ext cx="4278486" cy="4278486"/>
          </a:xfrm>
          <a:prstGeom prst="rect">
            <a:avLst/>
          </a:prstGeom>
        </p:spPr>
      </p:pic>
      <p:pic>
        <p:nvPicPr>
          <p:cNvPr id="14" name="Picture 13" descr="A logo with a white x and blue text&#10;&#10;AI-generated content may be incorrect.">
            <a:extLst>
              <a:ext uri="{FF2B5EF4-FFF2-40B4-BE49-F238E27FC236}">
                <a16:creationId xmlns:a16="http://schemas.microsoft.com/office/drawing/2014/main" id="{D5DFEBED-BE73-C14E-1AC9-4D5C2AAD59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6" t="76087" b="-7019"/>
          <a:stretch>
            <a:fillRect/>
          </a:stretch>
        </p:blipFill>
        <p:spPr>
          <a:xfrm>
            <a:off x="1760143" y="1725813"/>
            <a:ext cx="1635862" cy="1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7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6D52-E9FC-5F78-5678-3237D120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7F5E6-2D2D-E4E4-5B4B-7303CF076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527D3-7E62-D370-C699-3C910CC37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5414F-7F90-1CE4-5139-703EC7A1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E34D8-3D98-3E0E-BEB4-3BC3406D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3385-6D2C-8FAA-365B-BC8E8F4A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39F6-789A-4828-9930-95EA56B5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673D-3B67-05DA-4BE2-8634B40CC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217C9-D57C-E966-1F9A-00C623D63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1C4EE-0154-BB6B-40DC-9C995503F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922D2-41A5-93CC-740F-33FAE70C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6C053-7D24-765A-6F25-274F8E9F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20CD4-7983-01F7-E64A-B1140193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39F6-789A-4828-9930-95EA56B5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7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7ECD-CB5D-1D78-E2C1-BC0D92B3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1A00A-8ABB-DCD4-5ECA-C5953424E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8B5AC-50BC-DB80-1346-C37E3C52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EC834-7F53-8AA5-C022-4A682201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EB7FD-CACF-AF08-9FC3-A45E0D24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39F6-789A-4828-9930-95EA56B5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9F7F1-C699-BA6E-4622-A96AE8012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B972E-D998-CC9A-80D9-C8B3BB256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BBCC5-1DF7-473D-16E3-FBAC66AC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76975-9993-1F1F-99F9-0FD4FB84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84716-0B02-F64E-75D2-1CC58DB9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39F6-789A-4828-9930-95EA56B5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8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DCA167-0A7E-E07C-8BF7-B754FFF60C51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35A4AD"/>
              </a:gs>
              <a:gs pos="46000">
                <a:srgbClr val="085776"/>
              </a:gs>
              <a:gs pos="100000">
                <a:srgbClr val="07202B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DA3398-BA2E-BB38-F412-D33CEC34F520}"/>
              </a:ext>
            </a:extLst>
          </p:cNvPr>
          <p:cNvSpPr/>
          <p:nvPr userDrawn="1"/>
        </p:nvSpPr>
        <p:spPr>
          <a:xfrm>
            <a:off x="-1" y="1203116"/>
            <a:ext cx="12192001" cy="5058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B13E2-B124-5A62-4354-EED7089A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51734"/>
            <a:ext cx="9021417" cy="6586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C6D74-0330-FBCD-CD25-675A01369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0" y="1556714"/>
            <a:ext cx="11409813" cy="4351338"/>
          </a:xfrm>
        </p:spPr>
        <p:txBody>
          <a:bodyPr/>
          <a:lstStyle>
            <a:lvl1pPr>
              <a:defRPr>
                <a:latin typeface="Bahnschrift Light" panose="020B0502040204020203" pitchFamily="34" charset="0"/>
              </a:defRPr>
            </a:lvl1pPr>
            <a:lvl2pPr>
              <a:defRPr>
                <a:latin typeface="Bahnschrift Light" panose="020B0502040204020203" pitchFamily="34" charset="0"/>
              </a:defRPr>
            </a:lvl2pPr>
            <a:lvl3pPr>
              <a:defRPr>
                <a:latin typeface="Bahnschrift Light" panose="020B0502040204020203" pitchFamily="34" charset="0"/>
              </a:defRPr>
            </a:lvl3pPr>
            <a:lvl4pPr>
              <a:defRPr>
                <a:latin typeface="Bahnschrift Light" panose="020B0502040204020203" pitchFamily="34" charset="0"/>
              </a:defRPr>
            </a:lvl4pPr>
            <a:lvl5pPr>
              <a:defRPr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6BB54-C378-45AB-9F22-244B28C1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48014-5CF6-1DB9-0D86-A8B43B9F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logo with a white x and blue text&#10;&#10;AI-generated content may be incorrect.">
            <a:extLst>
              <a:ext uri="{FF2B5EF4-FFF2-40B4-BE49-F238E27FC236}">
                <a16:creationId xmlns:a16="http://schemas.microsoft.com/office/drawing/2014/main" id="{3EBC4D5C-3F1D-0BE3-EC07-28BAB0FEB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540" y="518877"/>
            <a:ext cx="2177539" cy="497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C9121C-1582-E9A9-B52E-DCD704B37914}"/>
              </a:ext>
            </a:extLst>
          </p:cNvPr>
          <p:cNvSpPr txBox="1"/>
          <p:nvPr userDrawn="1"/>
        </p:nvSpPr>
        <p:spPr>
          <a:xfrm>
            <a:off x="9676734" y="132403"/>
            <a:ext cx="1908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200" baseline="0" dirty="0">
                <a:solidFill>
                  <a:schemeClr val="bg1"/>
                </a:solidFill>
                <a:latin typeface="Montserrat SemiBold" pitchFamily="2" charset="0"/>
                <a:cs typeface="Arial" panose="020B0604020202020204" pitchFamily="34" charset="0"/>
              </a:rPr>
              <a:t>NATIONAL</a:t>
            </a:r>
          </a:p>
        </p:txBody>
      </p:sp>
      <p:pic>
        <p:nvPicPr>
          <p:cNvPr id="12" name="Picture 11" descr="A blue green and grey arrows&#10;&#10;AI-generated content may be incorrect.">
            <a:extLst>
              <a:ext uri="{FF2B5EF4-FFF2-40B4-BE49-F238E27FC236}">
                <a16:creationId xmlns:a16="http://schemas.microsoft.com/office/drawing/2014/main" id="{1FBB2322-5B7C-A19D-BF60-0F2C3F040F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88" y="6376540"/>
            <a:ext cx="1767198" cy="3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3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D51151-015E-C404-78C2-49EE838FCCF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35A4AD"/>
              </a:gs>
              <a:gs pos="46000">
                <a:srgbClr val="085776"/>
              </a:gs>
              <a:gs pos="100000">
                <a:srgbClr val="07202B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10C5F-BEF8-3A66-2070-F1B7DB7F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BF262-F8F3-61BA-A081-DF10E94B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logo with white letters and blue green and white stripes&#10;&#10;AI-generated content may be incorrect.">
            <a:extLst>
              <a:ext uri="{FF2B5EF4-FFF2-40B4-BE49-F238E27FC236}">
                <a16:creationId xmlns:a16="http://schemas.microsoft.com/office/drawing/2014/main" id="{E305062F-5E62-A287-F505-EC163B12F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1" y="535451"/>
            <a:ext cx="2751929" cy="165115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9EB5E4-E381-4ABF-5252-EEC8CECB83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0537" y="1540979"/>
            <a:ext cx="6818245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en-US" dirty="0"/>
              <a:t>Click to edit Breaker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1108974-CA94-2A77-9123-09A8ADFA22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0537" y="4273826"/>
            <a:ext cx="6818245" cy="9839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ahnschrift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Breaker subtitle style</a:t>
            </a:r>
          </a:p>
        </p:txBody>
      </p:sp>
      <p:pic>
        <p:nvPicPr>
          <p:cNvPr id="14" name="Picture 13" descr="A logo with a white x and blue text&#10;&#10;AI-generated content may be incorrect.">
            <a:extLst>
              <a:ext uri="{FF2B5EF4-FFF2-40B4-BE49-F238E27FC236}">
                <a16:creationId xmlns:a16="http://schemas.microsoft.com/office/drawing/2014/main" id="{3389953E-AC1F-8F72-0425-DB3BE9D82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6" t="76087" b="-7019"/>
          <a:stretch>
            <a:fillRect/>
          </a:stretch>
        </p:blipFill>
        <p:spPr>
          <a:xfrm>
            <a:off x="1760143" y="1725813"/>
            <a:ext cx="1635862" cy="174766"/>
          </a:xfrm>
          <a:prstGeom prst="rect">
            <a:avLst/>
          </a:prstGeom>
        </p:spPr>
      </p:pic>
      <p:pic>
        <p:nvPicPr>
          <p:cNvPr id="15" name="Picture 14" descr="A blue green and grey arrows&#10;&#10;AI-generated content may be incorrect.">
            <a:extLst>
              <a:ext uri="{FF2B5EF4-FFF2-40B4-BE49-F238E27FC236}">
                <a16:creationId xmlns:a16="http://schemas.microsoft.com/office/drawing/2014/main" id="{4AACD3BC-B53C-ED63-9B70-5D99EDFB7E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812941"/>
            <a:ext cx="2920138" cy="6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D51151-015E-C404-78C2-49EE838FCCF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35A4AD"/>
              </a:gs>
              <a:gs pos="46000">
                <a:srgbClr val="085776"/>
              </a:gs>
              <a:gs pos="100000">
                <a:srgbClr val="07202B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12D37-8CF3-00C5-388C-7F47843B4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3EC4F-0A69-D142-C16E-9FC56F339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10C5F-BEF8-3A66-2070-F1B7DB7F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BF262-F8F3-61BA-A081-DF10E94B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21CD1-15F1-7578-8748-3835B76A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39F6-789A-4828-9930-95EA56B50B7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ue green and grey arrows&#10;&#10;AI-generated content may be incorrect.">
            <a:extLst>
              <a:ext uri="{FF2B5EF4-FFF2-40B4-BE49-F238E27FC236}">
                <a16:creationId xmlns:a16="http://schemas.microsoft.com/office/drawing/2014/main" id="{3103D658-C6A4-AFE0-3AD1-C00BDB9B59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80" y="258319"/>
            <a:ext cx="2920138" cy="6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4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04E3-5EB9-5F37-5405-54376115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810B0-CFC2-AB84-F3D4-40561ECDF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0C60F-282C-2CDB-8377-63FE68DA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E6269-8611-AD72-A962-AC649D6C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1F7BF-A282-358A-4622-03828464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39F6-789A-4828-9930-95EA56B5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2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903EBD-D5F6-593E-E5E9-712F262FBCD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rgbClr val="35A4AD"/>
              </a:gs>
              <a:gs pos="46000">
                <a:srgbClr val="085776"/>
              </a:gs>
              <a:gs pos="100000">
                <a:srgbClr val="07202B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06B50E-5EB7-5B34-7A58-8EA7F2DB094B}"/>
              </a:ext>
            </a:extLst>
          </p:cNvPr>
          <p:cNvSpPr/>
          <p:nvPr userDrawn="1"/>
        </p:nvSpPr>
        <p:spPr>
          <a:xfrm>
            <a:off x="-1" y="1203116"/>
            <a:ext cx="12192001" cy="5058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F88A-D703-AA5C-9A08-8B8A3F991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935" y="1470911"/>
            <a:ext cx="5583865" cy="4706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016D2-02AB-DBC9-7527-4BFEC4DB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0911"/>
            <a:ext cx="5583864" cy="4706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0F4A4-F956-A35B-90B4-3A9F1F1F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pic>
        <p:nvPicPr>
          <p:cNvPr id="10" name="Picture 9" descr="A logo with a white x and blue text&#10;&#10;AI-generated content may be incorrect.">
            <a:extLst>
              <a:ext uri="{FF2B5EF4-FFF2-40B4-BE49-F238E27FC236}">
                <a16:creationId xmlns:a16="http://schemas.microsoft.com/office/drawing/2014/main" id="{A8D371A1-E378-679A-F3E5-D38CE8B95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540" y="518877"/>
            <a:ext cx="2177539" cy="497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BE6EBE-F36D-E06C-8436-BCB3E7B61DC3}"/>
              </a:ext>
            </a:extLst>
          </p:cNvPr>
          <p:cNvSpPr txBox="1"/>
          <p:nvPr userDrawn="1"/>
        </p:nvSpPr>
        <p:spPr>
          <a:xfrm>
            <a:off x="9676734" y="132403"/>
            <a:ext cx="1908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200" baseline="0" dirty="0">
                <a:solidFill>
                  <a:schemeClr val="bg1"/>
                </a:solidFill>
                <a:latin typeface="Montserrat SemiBold" pitchFamily="2" charset="0"/>
                <a:cs typeface="Arial" panose="020B0604020202020204" pitchFamily="34" charset="0"/>
              </a:rPr>
              <a:t>NATIONAL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0B7E12-98CF-FB7E-5CDF-70850375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51734"/>
            <a:ext cx="9021417" cy="6586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A blue green and grey arrows&#10;&#10;AI-generated content may be incorrect.">
            <a:extLst>
              <a:ext uri="{FF2B5EF4-FFF2-40B4-BE49-F238E27FC236}">
                <a16:creationId xmlns:a16="http://schemas.microsoft.com/office/drawing/2014/main" id="{C23CD2D3-6976-301A-E4BA-187965E819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88" y="6376540"/>
            <a:ext cx="1767198" cy="3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3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8781-0614-B3E9-5ACB-396ED59F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DC54C-CAAB-4260-66B2-328A23BE7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BC9F6-2D8C-579B-9397-E215F5269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51EFA-AE52-E90E-E217-95A02546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A15CA-1BB1-49B8-1B91-BF9EF99E6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5785E-3FE8-277C-69F6-3ADB1993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EBC38-84D4-945E-90EF-65D9DB35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7429D-D6EE-C145-8AB0-BA471C43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39F6-789A-4828-9930-95EA56B5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CF4F-25E2-BBC1-F091-2233F16B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7CB97-4BA9-4E81-93FF-85818E10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82B57-AF5D-371F-BD82-69C90F4D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38CB4-4CBE-FADF-A60C-A2F0448F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39F6-789A-4828-9930-95EA56B5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0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76F2A-513B-6792-B7FC-27658B2F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E1FE05-4EF0-B909-4CBD-82805212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E0BE1-12F9-F112-1923-6BB59622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39F6-789A-4828-9930-95EA56B5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019F4-43F4-FA5D-3D5E-3AE95D37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40F97-558A-92A3-66D2-53C9053AF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ED692-A345-C15E-210F-658BD9474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BDE6C3-D3EB-40B9-8BBA-2543B79E094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F2A00-B9E1-054A-FF46-2A5E6FDF4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D86BB-B404-EABC-4247-3AACACAC8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239F6-789A-4828-9930-95EA56B5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 SemiBol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028E-829D-BA24-728F-26A7C2A8F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Expo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DA2B2-CEAD-6088-219E-07F56FA07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SLT Global Business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1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866D3-3508-EB5F-81CF-30AC35CB6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61" y="1470912"/>
            <a:ext cx="5583865" cy="47060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Would you like to continently get your bills without a cashier at your supermarket checkout?</a:t>
            </a:r>
          </a:p>
          <a:p>
            <a:pPr>
              <a:lnSpc>
                <a:spcPct val="150000"/>
              </a:lnSpc>
            </a:pPr>
            <a:r>
              <a:rPr lang="en-US" dirty="0"/>
              <a:t>Our new machine learning model for object identification will do this for you.</a:t>
            </a:r>
          </a:p>
          <a:p>
            <a:pPr>
              <a:lnSpc>
                <a:spcPct val="150000"/>
              </a:lnSpc>
            </a:pPr>
            <a:r>
              <a:rPr lang="en-US" dirty="0"/>
              <a:t>Unmanned store for a hassle-free supermarket experience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220CBF-79CA-7DFF-C956-E14CCE2BA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r="16" b="-2"/>
          <a:stretch>
            <a:fillRect/>
          </a:stretch>
        </p:blipFill>
        <p:spPr bwMode="auto">
          <a:xfrm>
            <a:off x="6172200" y="1470911"/>
            <a:ext cx="5583864" cy="470605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6B6840-5229-4EA3-984D-5561850D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51734"/>
            <a:ext cx="9021417" cy="658605"/>
          </a:xfrm>
        </p:spPr>
        <p:txBody>
          <a:bodyPr anchor="ctr">
            <a:normAutofit/>
          </a:bodyPr>
          <a:lstStyle/>
          <a:p>
            <a:r>
              <a:rPr lang="en-US" sz="4100" dirty="0"/>
              <a:t>Unmanned store</a:t>
            </a:r>
          </a:p>
        </p:txBody>
      </p:sp>
    </p:spTree>
    <p:extLst>
      <p:ext uri="{BB962C8B-B14F-4D97-AF65-F5344CB8AC3E}">
        <p14:creationId xmlns:p14="http://schemas.microsoft.com/office/powerpoint/2010/main" val="91286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32A0CA2-002A-2A8B-3373-960C4BD7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51734"/>
            <a:ext cx="9021417" cy="658605"/>
          </a:xfrm>
        </p:spPr>
        <p:txBody>
          <a:bodyPr>
            <a:normAutofit fontScale="90000"/>
          </a:bodyPr>
          <a:lstStyle/>
          <a:p>
            <a:r>
              <a:rPr lang="en-US" dirty="0"/>
              <a:t>How Unmanned Store works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FD7402-0AD2-A3FC-89F5-D3C4234E0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94" y="1214203"/>
            <a:ext cx="7590525" cy="5066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06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BF8BB-A4AC-50E6-6BC7-B4D488175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3A025-C309-2FCD-0628-0AAF3B99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70" y="1648918"/>
            <a:ext cx="7218195" cy="483526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F6C724-8479-D430-DC50-747A49AFADDA}"/>
              </a:ext>
            </a:extLst>
          </p:cNvPr>
          <p:cNvSpPr txBox="1">
            <a:spLocks/>
          </p:cNvSpPr>
          <p:nvPr/>
        </p:nvSpPr>
        <p:spPr>
          <a:xfrm>
            <a:off x="3369094" y="636547"/>
            <a:ext cx="9021417" cy="6586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Image recognition</a:t>
            </a:r>
          </a:p>
        </p:txBody>
      </p:sp>
    </p:spTree>
    <p:extLst>
      <p:ext uri="{BB962C8B-B14F-4D97-AF65-F5344CB8AC3E}">
        <p14:creationId xmlns:p14="http://schemas.microsoft.com/office/powerpoint/2010/main" val="101211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CB209-2C93-DB78-E1A0-7DFBA91EF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22C60-8E1C-CDBB-FCF7-68978385E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935" y="1470911"/>
            <a:ext cx="5583865" cy="4706052"/>
          </a:xfrm>
        </p:spPr>
        <p:txBody>
          <a:bodyPr>
            <a:normAutofit/>
          </a:bodyPr>
          <a:lstStyle/>
          <a:p>
            <a:r>
              <a:rPr lang="en-US" dirty="0"/>
              <a:t>An AI-based offline signature verification system leverages Convolutional Neural Networks (CNNs) to authenticate handwritten signatures from scanned images</a:t>
            </a:r>
            <a:endParaRPr lang="en-US"/>
          </a:p>
          <a:p>
            <a:r>
              <a:rPr lang="en-US" dirty="0"/>
              <a:t>This system offers a secure and efficient solution for identity verification in banking, legal, and administrative applications.</a:t>
            </a:r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C67FDB-B701-2527-5BFE-79292228F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106" y="1336001"/>
            <a:ext cx="4706052" cy="470605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239B3-05E2-3425-8382-BAA982D5E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51734"/>
            <a:ext cx="9021417" cy="658605"/>
          </a:xfrm>
        </p:spPr>
        <p:txBody>
          <a:bodyPr anchor="ctr">
            <a:normAutofit/>
          </a:bodyPr>
          <a:lstStyle/>
          <a:p>
            <a:r>
              <a:rPr lang="en-US" sz="4100" dirty="0"/>
              <a:t>Signature Verification System</a:t>
            </a:r>
          </a:p>
        </p:txBody>
      </p:sp>
    </p:spTree>
    <p:extLst>
      <p:ext uri="{BB962C8B-B14F-4D97-AF65-F5344CB8AC3E}">
        <p14:creationId xmlns:p14="http://schemas.microsoft.com/office/powerpoint/2010/main" val="10848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A1E1E-07FF-750D-7A4B-3532EEF84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C59F144-1991-9E7F-502E-2738895E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r="18492" b="1"/>
          <a:stretch>
            <a:fillRect/>
          </a:stretch>
        </p:blipFill>
        <p:spPr bwMode="auto">
          <a:xfrm>
            <a:off x="435935" y="1201091"/>
            <a:ext cx="5583865" cy="470605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Content Placeholder 2">
            <a:extLst>
              <a:ext uri="{FF2B5EF4-FFF2-40B4-BE49-F238E27FC236}">
                <a16:creationId xmlns:a16="http://schemas.microsoft.com/office/drawing/2014/main" id="{85425B97-8D67-0867-E61B-DE9688F7F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0911"/>
            <a:ext cx="5583864" cy="4706052"/>
          </a:xfrm>
        </p:spPr>
        <p:txBody>
          <a:bodyPr/>
          <a:lstStyle/>
          <a:p>
            <a:r>
              <a:rPr lang="en-US" dirty="0"/>
              <a:t>This model was tested with an accuracy of 97.6%.</a:t>
            </a:r>
          </a:p>
          <a:p>
            <a:r>
              <a:rPr lang="en-US" dirty="0"/>
              <a:t>A CNN is used to extract features from the signature image.</a:t>
            </a:r>
          </a:p>
          <a:p>
            <a:r>
              <a:rPr lang="en-US" dirty="0"/>
              <a:t>Extracted feature vector will be compared with a set of reference signatures to find a map</a:t>
            </a:r>
          </a:p>
          <a:p>
            <a:r>
              <a:rPr lang="en-US" dirty="0"/>
              <a:t>If a match is found it’s a genuine signature. Else it’s a forgery.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6675D4-F70C-2279-F186-94E486F2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51734"/>
            <a:ext cx="9021417" cy="658605"/>
          </a:xfrm>
        </p:spPr>
        <p:txBody>
          <a:bodyPr anchor="ctr">
            <a:normAutofit/>
          </a:bodyPr>
          <a:lstStyle/>
          <a:p>
            <a:r>
              <a:rPr lang="en-US" sz="4100"/>
              <a:t>How Unmanned Store works </a:t>
            </a:r>
          </a:p>
        </p:txBody>
      </p:sp>
    </p:spTree>
    <p:extLst>
      <p:ext uri="{BB962C8B-B14F-4D97-AF65-F5344CB8AC3E}">
        <p14:creationId xmlns:p14="http://schemas.microsoft.com/office/powerpoint/2010/main" val="50753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B011D-3A8A-B2D0-32E5-383263739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02" y="1470911"/>
            <a:ext cx="4611930" cy="4706052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514494-28C5-3F1F-D617-AF0A2ACEE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121" y="1846173"/>
            <a:ext cx="5583864" cy="3955528"/>
          </a:xfrm>
        </p:spPr>
        <p:txBody>
          <a:bodyPr/>
          <a:lstStyle/>
          <a:p>
            <a:r>
              <a:rPr lang="en-US" dirty="0"/>
              <a:t>If a matching signature is found within the threshold following details are given</a:t>
            </a:r>
          </a:p>
          <a:p>
            <a:pPr lvl="1"/>
            <a:r>
              <a:rPr lang="en-US" dirty="0"/>
              <a:t>Scanned Signature image</a:t>
            </a:r>
          </a:p>
          <a:p>
            <a:pPr lvl="1"/>
            <a:r>
              <a:rPr lang="en-US" dirty="0"/>
              <a:t>Reference Signature image</a:t>
            </a:r>
          </a:p>
          <a:p>
            <a:pPr lvl="1"/>
            <a:r>
              <a:rPr lang="en-US" dirty="0"/>
              <a:t>Similarity score</a:t>
            </a:r>
          </a:p>
          <a:p>
            <a:r>
              <a:rPr lang="en-US" dirty="0"/>
              <a:t>Otherwise, a message will be displayed as there are no matching signatures</a:t>
            </a:r>
          </a:p>
          <a:p>
            <a:pPr lvl="1"/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55E66CF-EF17-3F96-747F-3707E0CE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51734"/>
            <a:ext cx="9021417" cy="658605"/>
          </a:xfrm>
        </p:spPr>
        <p:txBody>
          <a:bodyPr>
            <a:normAutofit fontScale="90000"/>
          </a:bodyPr>
          <a:lstStyle/>
          <a:p>
            <a:r>
              <a:rPr lang="en-US" dirty="0"/>
              <a:t>Signature Verification Output</a:t>
            </a:r>
          </a:p>
        </p:txBody>
      </p:sp>
    </p:spTree>
    <p:extLst>
      <p:ext uri="{BB962C8B-B14F-4D97-AF65-F5344CB8AC3E}">
        <p14:creationId xmlns:p14="http://schemas.microsoft.com/office/powerpoint/2010/main" val="183749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189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Bahnschrift Light</vt:lpstr>
      <vt:lpstr>Bahnschrift SemiBold</vt:lpstr>
      <vt:lpstr>Montserrat SemiBold</vt:lpstr>
      <vt:lpstr>Office Theme</vt:lpstr>
      <vt:lpstr>AI Expo 2025</vt:lpstr>
      <vt:lpstr>Unmanned store</vt:lpstr>
      <vt:lpstr>How Unmanned Store works </vt:lpstr>
      <vt:lpstr>PowerPoint Presentation</vt:lpstr>
      <vt:lpstr>Signature Verification System</vt:lpstr>
      <vt:lpstr>How Unmanned Store works </vt:lpstr>
      <vt:lpstr>Signature Verification Output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Dhanushka Medagama</dc:creator>
  <cp:lastModifiedBy>Dhanushka Medagama</cp:lastModifiedBy>
  <cp:revision>5</cp:revision>
  <dcterms:created xsi:type="dcterms:W3CDTF">2025-09-21T17:54:26Z</dcterms:created>
  <dcterms:modified xsi:type="dcterms:W3CDTF">2025-09-23T07:07:19Z</dcterms:modified>
</cp:coreProperties>
</file>